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299" r:id="rId3"/>
    <p:sldId id="293" r:id="rId4"/>
    <p:sldId id="292" r:id="rId5"/>
    <p:sldId id="28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6F629-50F6-98E0-60F1-782D5F8EEC6D}" v="10" dt="2024-02-28T09:51:4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B1E0-F7D5-4D25-A3BB-1A315093CA43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DEC2-146B-4B63-ABC2-94283D399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CC470-ECFA-40C3-9076-72116F036D8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9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Versione finale protocollo, file </a:t>
            </a:r>
            <a:r>
              <a:rPr lang="it-IT" dirty="0" err="1"/>
              <a:t>excel</a:t>
            </a:r>
            <a:r>
              <a:rPr lang="it-IT" dirty="0"/>
              <a:t>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C470-ECFA-40C3-9076-72116F036D8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34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DA32D-E566-3280-C8AE-04E274F4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2BCC58-062F-FF02-3716-89FFB9AA1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3A9ADC-4515-964C-4048-C4BBD75E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ECA943-8ADD-B9B3-C489-936C9C75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7B26E-659D-FD89-2F43-3F3B1B33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8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B06F5-2476-B459-6F2D-7051A94F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D91299-E7CB-79A9-E704-29B51433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B2622-218E-94B4-B8B0-7139F5DF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12DF1C-BD39-4B48-5DE1-2C5019BA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C3A9DC-98AC-F51C-7224-9BD891C5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8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002687-2FF1-4032-7DD9-CB61C74BC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149F39-D08F-D34E-5DDC-5B242956C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F6E67-529B-A9D1-2979-1E4A1554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4F7937-CCB7-3C0A-08F1-698A1F20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08F6C-4EFF-9BC4-C2E6-A5BD2DF1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1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4E85A-3A0F-54F4-98E9-32A379F4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4F82F-A5BA-929E-FA14-1DBB3473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533526-6DBF-3C88-DDDD-CC9085A4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A49A0-24ED-BFA6-B78E-9CD0E83F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8BC77B-DDBD-E47D-7FB0-872E42B8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302F3-B008-B825-2F08-38EE251D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EC2397-7B30-CE6C-9C2A-65DB49D9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E9B4C-2D4D-18EA-F047-4C9ACEAE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58F4B-4E91-BD76-9B02-186EA70A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4E5BA-C3BF-618D-F1A9-7B1FA70E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1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FBF61-B618-67F1-2A61-F5B3CA99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ADD9B-F1A8-B0B1-1B3A-F29021BD1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290A71-B0F0-00A1-60F7-EF336EA4D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F3F9FB-9BE3-3235-5D8B-C97F0BBF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915113-77BD-7AEB-669B-6A85DE79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701212-D6A2-4A5B-327B-E391A440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1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9239A-3D7B-DB2E-45F9-4D4C6913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EF4DA7-1690-E7FB-4D4C-75485DC4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44DF56-6BB9-20E7-21DB-A19CE9E5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0F4AA3-6734-2C0F-7DC1-FCCD01CFB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599897-6692-2B3E-D2DA-C27210AFE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47B0A5-38EC-2241-2DB8-BC35FA63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A321BF-DDF6-4F4D-1EF3-996FDFA0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863640-F5F0-D979-0746-264BFC68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39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281A4-599D-BE3B-3C7E-1D976038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8DE7B9-606C-AF5B-D289-D571EF75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4EA261-FF30-6E87-75C6-B60149B3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369E6E-9063-DB4F-853E-31E86F8A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4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302B36-7E4E-A1FF-16BB-CCF86A5D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2BCC8C-8423-FDFC-66B1-B48B8DB9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E848D7-C477-3EB7-94A9-F74215C8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98CFA-03DE-1843-AAF1-63FE4DB1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4FBF9-B9AF-5FF3-2797-C4A87168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2AE1A-1D2A-A372-8DE1-9BC72EED9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FFE4F-B070-DB72-FC26-0FCABC37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A51573-8AD0-954F-0D2F-87031085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C635BC-9348-BBB5-A1C5-40266985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3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C3D12-5DAA-2E2A-D028-6C7B8E48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7B2FAE-B730-D3EC-5E04-4C0841EDE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F4E037-AC03-ADFC-873D-7FC3DD742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806D27-F3DB-791C-D893-7B0E0ACF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A8EE32-EDF6-D6E5-C816-18D76A15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001041-ED3D-67CD-4F41-A022F8CB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8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75E2EF-60E1-A3A1-BA74-2CF3912B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81091C-94CD-8AB9-18D3-D6029CFE6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ED0AF-E2A7-761A-DBC7-5BFE33D59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0E8A-60F7-4F67-BB3D-FDFF097F01FE}" type="datetimeFigureOut">
              <a:rPr lang="it-IT" smtClean="0"/>
              <a:t>02/12/2025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8FA980-7B88-C06A-B07D-A9D2AF9CD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DC6B36-4EFF-5016-2FE4-C2C1E07A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18A6-074B-4A26-870F-6F775B542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3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FA31A305-B041-A34A-BF7A-D14AB1F1BF34}"/>
              </a:ext>
            </a:extLst>
          </p:cNvPr>
          <p:cNvSpPr/>
          <p:nvPr/>
        </p:nvSpPr>
        <p:spPr>
          <a:xfrm>
            <a:off x="296635" y="814608"/>
            <a:ext cx="115726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Studio multicentrico randomizzato di Fase III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90BB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BRIDGE -1 TRIAL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nterval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elayed surgery for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astrointestinal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xtraperitoneal rectal cancer)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436" y="6019069"/>
            <a:ext cx="2008428" cy="5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597A7F2-35A1-4862-AA8F-C7EB53038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178" y="3778506"/>
            <a:ext cx="9685643" cy="1515841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Studio di fase 3</a:t>
            </a:r>
            <a:b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sull’impatto  dell’intervallo fra </a:t>
            </a:r>
            <a:r>
              <a:rPr lang="it-IT" sz="28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radiochemioterapia</a:t>
            </a:r>
            <a: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e chirurgia </a:t>
            </a:r>
            <a:b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sulla risposta del tumore del retto localmente avanzato</a:t>
            </a:r>
            <a:endParaRPr lang="it-IT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94C485-6531-5CBD-6A3B-858265057E66}"/>
              </a:ext>
            </a:extLst>
          </p:cNvPr>
          <p:cNvSpPr txBox="1"/>
          <p:nvPr/>
        </p:nvSpPr>
        <p:spPr>
          <a:xfrm>
            <a:off x="421759" y="6291477"/>
            <a:ext cx="492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Chiloiro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Oncol.2022</a:t>
            </a:r>
          </a:p>
        </p:txBody>
      </p:sp>
    </p:spTree>
    <p:extLst>
      <p:ext uri="{BB962C8B-B14F-4D97-AF65-F5344CB8AC3E}">
        <p14:creationId xmlns:p14="http://schemas.microsoft.com/office/powerpoint/2010/main" val="219910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4404AC-114D-4E37-9CAC-56DBCBCD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7191"/>
            <a:ext cx="10703442" cy="6221391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E426E25-B34A-4740-82FE-BCF6C5FA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Disegno dello studio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592CB4-8C0D-4A77-B269-0FBFE4B2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2379" y="6068277"/>
            <a:ext cx="2008428" cy="5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8423C8-CB00-EB7B-0C2C-D4C26299864F}"/>
              </a:ext>
            </a:extLst>
          </p:cNvPr>
          <p:cNvSpPr txBox="1"/>
          <p:nvPr/>
        </p:nvSpPr>
        <p:spPr>
          <a:xfrm>
            <a:off x="421759" y="6291477"/>
            <a:ext cx="492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Chiloiro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Oncol.2022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FCD33AD-627F-0818-ADB3-CED84FB0FB5C}"/>
              </a:ext>
            </a:extLst>
          </p:cNvPr>
          <p:cNvSpPr txBox="1">
            <a:spLocks/>
          </p:cNvSpPr>
          <p:nvPr/>
        </p:nvSpPr>
        <p:spPr>
          <a:xfrm>
            <a:off x="106325" y="5092728"/>
            <a:ext cx="5046921" cy="72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Font typeface="Arial" pitchFamily="34" charset="0"/>
              <a:buNone/>
            </a:pPr>
            <a:r>
              <a:rPr lang="it-IT" sz="1800" dirty="0">
                <a:solidFill>
                  <a:schemeClr val="tx2"/>
                </a:solidFill>
              </a:rPr>
              <a:t>OBIETTIVO PRIMARIO</a:t>
            </a:r>
          </a:p>
          <a:p>
            <a:pPr marL="324000" lvl="1" indent="0">
              <a:buFont typeface="Arial" pitchFamily="34" charset="0"/>
              <a:buNone/>
            </a:pPr>
            <a:r>
              <a:rPr lang="it-IT" sz="1800" b="1" dirty="0">
                <a:solidFill>
                  <a:srgbClr val="002060"/>
                </a:solidFill>
              </a:rPr>
              <a:t>Differenza </a:t>
            </a:r>
            <a:r>
              <a:rPr lang="it-IT" sz="1800" dirty="0">
                <a:solidFill>
                  <a:srgbClr val="002060"/>
                </a:solidFill>
              </a:rPr>
              <a:t>in termini di </a:t>
            </a:r>
            <a:r>
              <a:rPr lang="it-IT" sz="1800" b="1" dirty="0">
                <a:solidFill>
                  <a:srgbClr val="002060"/>
                </a:solidFill>
              </a:rPr>
              <a:t>risposta completa (CR) ypT0N0</a:t>
            </a:r>
            <a:r>
              <a:rPr lang="it-IT" sz="1800" dirty="0">
                <a:solidFill>
                  <a:srgbClr val="002060"/>
                </a:solidFill>
              </a:rPr>
              <a:t> e </a:t>
            </a:r>
            <a:r>
              <a:rPr lang="it-IT" sz="1800" b="1" dirty="0">
                <a:solidFill>
                  <a:srgbClr val="002060"/>
                </a:solidFill>
              </a:rPr>
              <a:t>TRG 1 </a:t>
            </a:r>
            <a:r>
              <a:rPr lang="it-IT" sz="1800" dirty="0">
                <a:solidFill>
                  <a:srgbClr val="002060"/>
                </a:solidFill>
              </a:rPr>
              <a:t>nei 2 bracci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1044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497AA7-3284-3712-D758-2C01FCEF2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9" t="17675" r="47151" b="63490"/>
          <a:stretch/>
        </p:blipFill>
        <p:spPr>
          <a:xfrm>
            <a:off x="396953" y="2599744"/>
            <a:ext cx="4791740" cy="16585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2731A1-536D-F8E4-38F7-04B91162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8" t="17366" r="47151" b="5735"/>
          <a:stretch/>
        </p:blipFill>
        <p:spPr>
          <a:xfrm>
            <a:off x="5575005" y="83449"/>
            <a:ext cx="4735034" cy="66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10855" y="1788689"/>
            <a:ext cx="10847083" cy="37921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sz="1800" dirty="0"/>
              <a:t>Per il protocollo sono stati previsti un totale di 148 pazienti (74 pz in ciascuno dei due bracci)</a:t>
            </a:r>
            <a:endParaRPr lang="fr-FR" sz="1800" dirty="0"/>
          </a:p>
          <a:p>
            <a:pPr algn="just">
              <a:buNone/>
            </a:pPr>
            <a:endParaRPr lang="fr-FR" sz="1800" dirty="0"/>
          </a:p>
          <a:p>
            <a:r>
              <a:rPr lang="it-IT" sz="1800" dirty="0"/>
              <a:t>Al momento sono già stati arruolati 55 pazienti in totale (31 braccio osservazionale; 24 braccio sperimentale)</a:t>
            </a:r>
            <a:endParaRPr lang="it-IT" sz="1800" dirty="0">
              <a:cs typeface="Calibri"/>
            </a:endParaRPr>
          </a:p>
          <a:p>
            <a:endParaRPr lang="it-IT" sz="1800" dirty="0">
              <a:ea typeface="Calibri"/>
              <a:cs typeface="Calibri"/>
            </a:endParaRPr>
          </a:p>
          <a:p>
            <a:r>
              <a:rPr lang="it-IT" sz="1800" dirty="0">
                <a:ea typeface="Calibri"/>
                <a:cs typeface="Calibri"/>
              </a:rPr>
              <a:t>I pazienti al momento arruolati sono così divisi:</a:t>
            </a:r>
          </a:p>
          <a:p>
            <a:pPr marL="0" indent="0">
              <a:buNone/>
            </a:pPr>
            <a:endParaRPr lang="it-IT" sz="1800" dirty="0">
              <a:ea typeface="Calibri"/>
              <a:cs typeface="Calibri"/>
            </a:endParaRPr>
          </a:p>
          <a:p>
            <a:pPr lvl="1"/>
            <a:r>
              <a:rPr lang="it-IT" sz="1800" dirty="0">
                <a:ea typeface="Calibri"/>
                <a:cs typeface="Calibri"/>
              </a:rPr>
              <a:t>Fondazione Policlinico Gemelli: 31 pazienti</a:t>
            </a:r>
          </a:p>
          <a:p>
            <a:pPr lvl="1"/>
            <a:r>
              <a:rPr lang="it-IT" sz="1800" dirty="0">
                <a:ea typeface="Calibri"/>
                <a:cs typeface="Calibri"/>
              </a:rPr>
              <a:t>ASUGI Trieste: 8 pazienti</a:t>
            </a:r>
          </a:p>
          <a:p>
            <a:pPr lvl="1"/>
            <a:r>
              <a:rPr lang="it-IT" sz="1800" dirty="0">
                <a:ea typeface="Calibri"/>
                <a:cs typeface="Calibri"/>
              </a:rPr>
              <a:t>Spedali Civili di Brescia: 13 pazienti</a:t>
            </a:r>
          </a:p>
          <a:p>
            <a:pPr lvl="1"/>
            <a:r>
              <a:rPr lang="it-IT" sz="1800" dirty="0">
                <a:ea typeface="Calibri"/>
                <a:cs typeface="Calibri"/>
              </a:rPr>
              <a:t>Mater </a:t>
            </a:r>
            <a:r>
              <a:rPr lang="it-IT" sz="1800" dirty="0" err="1">
                <a:ea typeface="Calibri"/>
                <a:cs typeface="Calibri"/>
              </a:rPr>
              <a:t>Salutis</a:t>
            </a:r>
            <a:r>
              <a:rPr lang="it-IT" sz="1800" dirty="0">
                <a:ea typeface="Calibri"/>
                <a:cs typeface="Calibri"/>
              </a:rPr>
              <a:t> Legnago: 1 paziente</a:t>
            </a:r>
          </a:p>
          <a:p>
            <a:pPr lvl="1"/>
            <a:r>
              <a:rPr lang="it-IT" sz="1800" dirty="0">
                <a:ea typeface="Calibri"/>
                <a:cs typeface="Calibri"/>
              </a:rPr>
              <a:t>Umberto I Roma: 1 paziente</a:t>
            </a:r>
          </a:p>
          <a:p>
            <a:pPr>
              <a:buFont typeface="Calibri" panose="020B0604020202020204" pitchFamily="34" charset="0"/>
              <a:buChar char="-"/>
            </a:pPr>
            <a:endParaRPr lang="it-IT" sz="1800" dirty="0">
              <a:ea typeface="Calibri"/>
              <a:cs typeface="Calibri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A66E34F-0DAD-4477-90FB-31C2BB2D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dirty="0"/>
              <a:t>BRIDGE-1 – Pazienti arruolati </a:t>
            </a:r>
            <a:r>
              <a:rPr lang="it-IT" sz="3200" i="1" dirty="0"/>
              <a:t>aggiornamento</a:t>
            </a:r>
            <a:endParaRPr lang="it-IT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4D1658-1527-62C4-1BAC-EF57B48F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9511" y="5951859"/>
            <a:ext cx="2008428" cy="5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76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3B0E6-53D3-4836-BAC3-6334B2CF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2" y="51712"/>
            <a:ext cx="10515600" cy="1325563"/>
          </a:xfrm>
        </p:spPr>
        <p:txBody>
          <a:bodyPr/>
          <a:lstStyle/>
          <a:p>
            <a:r>
              <a:rPr lang="it-IT" dirty="0"/>
              <a:t>BRIDGE – Centri Partecipanti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082993-CD3F-484A-8307-4F179022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614" y="6184422"/>
            <a:ext cx="2008428" cy="5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8">
            <a:extLst>
              <a:ext uri="{FF2B5EF4-FFF2-40B4-BE49-F238E27FC236}">
                <a16:creationId xmlns:a16="http://schemas.microsoft.com/office/drawing/2014/main" id="{243C6E42-2D5C-85AD-1B25-64464D5383D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95528" y="1188685"/>
          <a:ext cx="10497312" cy="49532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15624">
                  <a:extLst>
                    <a:ext uri="{9D8B030D-6E8A-4147-A177-3AD203B41FA5}">
                      <a16:colId xmlns:a16="http://schemas.microsoft.com/office/drawing/2014/main" val="2035733999"/>
                    </a:ext>
                  </a:extLst>
                </a:gridCol>
                <a:gridCol w="5181688">
                  <a:extLst>
                    <a:ext uri="{9D8B030D-6E8A-4147-A177-3AD203B41FA5}">
                      <a16:colId xmlns:a16="http://schemas.microsoft.com/office/drawing/2014/main" val="3937263448"/>
                    </a:ext>
                  </a:extLst>
                </a:gridCol>
              </a:tblGrid>
              <a:tr h="363881">
                <a:tc>
                  <a:txBody>
                    <a:bodyPr/>
                    <a:lstStyle/>
                    <a:p>
                      <a:r>
                        <a:rPr lang="it-IT" dirty="0"/>
                        <a:t>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Stato di attivazione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9878"/>
                  </a:ext>
                </a:extLst>
              </a:tr>
              <a:tr h="371757">
                <a:tc>
                  <a:txBody>
                    <a:bodyPr/>
                    <a:lstStyle/>
                    <a:p>
                      <a:r>
                        <a:rPr lang="it-IT" dirty="0"/>
                        <a:t>Policlinico Agostino Gemelli - 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Studio avviato 26/03/2018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51135"/>
                  </a:ext>
                </a:extLst>
              </a:tr>
              <a:tr h="636791"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chemeClr val="dk1"/>
                          </a:solidFill>
                          <a:effectLst/>
                        </a:rPr>
                        <a:t>Azienda Ospedaliero Universitaria Ospedali Riuniti di Ancona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Studio avviato 13/01/2022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73303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r>
                        <a:rPr lang="it-IT" dirty="0"/>
                        <a:t>Policlinico Umberto I - Roma La Sapienza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Studio avviato 01/06/2022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48561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r>
                        <a:rPr lang="it-IT" dirty="0"/>
                        <a:t>IRCCS CRO Aviano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Studio avviato 11/02/2022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2875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Azienda ULSS 2 Marca Trevigiana - </a:t>
                      </a:r>
                      <a:r>
                        <a:rPr lang="it-IT" dirty="0"/>
                        <a:t>Treviso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Studio avviato 26/08/2021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39261"/>
                  </a:ext>
                </a:extLst>
              </a:tr>
              <a:tr h="37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effectLst/>
                        </a:rPr>
                        <a:t>S.C. Radioterapia Ospedale Maggiore di Trieste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Studio avviato 14/04/2022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38129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dirty="0"/>
                        <a:t>Rionero in Vulture - Potenza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Studio avviato 21/06/2022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57918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r>
                        <a:rPr lang="it-IT" dirty="0"/>
                        <a:t>Ospedale di 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Studio avviato 25/01/2022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935929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r>
                        <a:rPr lang="it-IT" dirty="0"/>
                        <a:t>Ospedale Mater </a:t>
                      </a:r>
                      <a:r>
                        <a:rPr lang="it-IT" dirty="0" err="1"/>
                        <a:t>Salutis</a:t>
                      </a:r>
                      <a:r>
                        <a:rPr lang="it-IT" baseline="0" dirty="0"/>
                        <a:t> di </a:t>
                      </a:r>
                      <a:r>
                        <a:rPr lang="it-IT" dirty="0"/>
                        <a:t>Legnago - Verona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Studio avviato 31/05/2023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81"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ospedaliero - universitaria Sant'Andrea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Studio avviato 02/08/2023</a:t>
                      </a:r>
                      <a:endParaRPr lang="it-IT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7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it-IT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Spedali Civili di Brescia, Università degli studi di Brescia</a:t>
                      </a:r>
                      <a:endParaRPr lang="it-IT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it-IT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Studio avviato 02/05/2023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48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48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Studio di fase 3 sull’impatto  dell’intervallo fra radiochemioterapia e chirurgia  sulla risposta del tumore del retto localmente avanzato</vt:lpstr>
      <vt:lpstr>Disegno dello studio</vt:lpstr>
      <vt:lpstr>Presentazione standard di PowerPoint</vt:lpstr>
      <vt:lpstr>BRIDGE-1 – Pazienti arruolati aggiornamento</vt:lpstr>
      <vt:lpstr>BRIDGE – Centri Partecipanti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– Pazienti arruolati aggiornamento</dc:title>
  <dc:creator>Angela Romano</dc:creator>
  <cp:lastModifiedBy>Michela Cozzaglio</cp:lastModifiedBy>
  <cp:revision>74</cp:revision>
  <dcterms:created xsi:type="dcterms:W3CDTF">2023-02-24T12:07:12Z</dcterms:created>
  <dcterms:modified xsi:type="dcterms:W3CDTF">2025-12-02T14:17:52Z</dcterms:modified>
</cp:coreProperties>
</file>